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1130" r:id="rId2"/>
    <p:sldId id="1229" r:id="rId3"/>
    <p:sldId id="1204" r:id="rId4"/>
    <p:sldId id="1241" r:id="rId5"/>
    <p:sldId id="1197" r:id="rId6"/>
    <p:sldId id="1202" r:id="rId7"/>
    <p:sldId id="1242" r:id="rId8"/>
    <p:sldId id="1240" r:id="rId9"/>
  </p:sldIdLst>
  <p:sldSz cx="12196763" cy="6858000"/>
  <p:notesSz cx="6858000" cy="9144000"/>
  <p:custDataLst>
    <p:tags r:id="rId12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4F4"/>
    <a:srgbClr val="F1F1F1"/>
    <a:srgbClr val="006BBC"/>
    <a:srgbClr val="F8F8F8"/>
    <a:srgbClr val="EAEAEA"/>
    <a:srgbClr val="DDDDDD"/>
    <a:srgbClr val="0DC2D5"/>
    <a:srgbClr val="17DCF1"/>
    <a:srgbClr val="12D0CB"/>
    <a:srgbClr val="FDE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3" autoAdjust="0"/>
    <p:restoredTop sz="96210" autoAdjust="0"/>
  </p:normalViewPr>
  <p:slideViewPr>
    <p:cSldViewPr snapToObjects="1">
      <p:cViewPr varScale="1">
        <p:scale>
          <a:sx n="58" d="100"/>
          <a:sy n="58" d="100"/>
        </p:scale>
        <p:origin x="888" y="62"/>
      </p:cViewPr>
      <p:guideLst>
        <p:guide orient="horz" pos="2142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notesViewPr>
    <p:cSldViewPr snapToObjects="1">
      <p:cViewPr varScale="1">
        <p:scale>
          <a:sx n="69" d="100"/>
          <a:sy n="69" d="100"/>
        </p:scale>
        <p:origin x="-28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10686-844B-4A1B-87C8-BB90DB4BAB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6555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9EEDA17-7CE7-49CA-897E-A1888A19DA62}" type="datetimeFigureOut">
              <a:rPr lang="zh-CN" altLang="en-US"/>
              <a:pPr/>
              <a:t>2019/1/16</a:t>
            </a:fld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E1689F0-D8FB-450F-A36F-553F26501FEE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61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29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78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60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98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27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403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689F0-D8FB-450F-A36F-553F26501FEE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609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模板来自于风云</a:t>
            </a:r>
            <a:r>
              <a:rPr lang="zh-CN" altLang="en-US" smtClean="0"/>
              <a:t>办公 </a:t>
            </a:r>
            <a:r>
              <a:rPr lang="en-US" altLang="zh-CN"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www.ppt118.com</a:t>
            </a:r>
            <a:endParaRPr lang="zh-CN" altLang="en-US" sz="1200" dirty="0" smtClean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59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86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97827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3963" y="908050"/>
            <a:ext cx="2743200" cy="52181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08050"/>
            <a:ext cx="8081963" cy="52181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089430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ECLOGO-eff-0-1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6913" y="2886609"/>
            <a:ext cx="1060349" cy="79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PPECLOGO-eff-0-2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30462" y="2758265"/>
            <a:ext cx="1096814" cy="83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PPECLOGO-eff-0-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451" y="1447779"/>
            <a:ext cx="3013731" cy="2376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PPECLOGO-eff-0-1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7436" y="3771071"/>
            <a:ext cx="524127" cy="39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PPECLOGO-eff-0-1"/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6340" y="2904246"/>
            <a:ext cx="401158" cy="30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PPECLOGO-eff-0-2"/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7817" y="2574149"/>
            <a:ext cx="981731" cy="75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PPECLOGO-eff-5-4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1942" y="3206628"/>
            <a:ext cx="1477636" cy="1123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ECLOGO-eff-5-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2404" y="3446014"/>
            <a:ext cx="1834444" cy="143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PPECLOGO-eff-5-4"/>
          <p:cNvPicPr>
            <a:picLocks noChangeAspect="1" noChangeArrowheads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86102" y="2725338"/>
            <a:ext cx="1116794" cy="85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PPECLOGO-eff-0-1"/>
          <p:cNvPicPr>
            <a:picLocks noChangeAspect="1" noChangeArrowheads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42800" y="3624920"/>
            <a:ext cx="522112" cy="39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PPECLOGO-eff-0-1"/>
          <p:cNvPicPr>
            <a:picLocks noChangeAspect="1" noChangeArrowheads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54880" y="2365000"/>
            <a:ext cx="522110" cy="39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PPECLOGO-eff2-1-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4437" y="2795894"/>
            <a:ext cx="1697365" cy="142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PPECLOGO-eff2-1-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83626" y="2785815"/>
            <a:ext cx="437445" cy="36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PPECLOGO-eff2-1-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9340" y="3325061"/>
            <a:ext cx="703540" cy="58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PPECLOGO-eff2-1-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39008" y="2909285"/>
            <a:ext cx="360841" cy="30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PPECLOGO-eff2-1-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44990" y="3446013"/>
            <a:ext cx="282222" cy="236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56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rAng="0" ptsTypes="">
                                      <p:cBhvr>
                                        <p:cTn id="3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33333E-6 L -0.31632 3.33333E-6 " pathEditMode="relative" rAng="0" ptsTypes="AA">
                                      <p:cBhvr>
                                        <p:cTn id="4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16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 -1.85185E-6 L -0.46684 -1.85185E-6 " pathEditMode="relative" rAng="0" ptsTypes="AA">
                                      <p:cBhvr>
                                        <p:cTn id="4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94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11111E-6 L -0.19531 1.11111E-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74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-0.43594 2.59259E-6 " pathEditMode="relative" rAng="0" ptsTypes="AA">
                                      <p:cBhvr>
                                        <p:cTn id="4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06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-0.33577 -1.85185E-6 " pathEditMode="relative" rAng="0" ptsTypes="AA">
                                      <p:cBhvr>
                                        <p:cTn id="4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88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-0.57188 -1.85185E-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94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-0.57188 -1.85185E-6 " pathEditMode="relative" rAng="0" ptsTypes="AA">
                                      <p:cBhvr>
                                        <p:cTn id="53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94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43906 2.59259E-6 " pathEditMode="relative" rAng="0" ptsTypes="AA">
                                      <p:cBhvr>
                                        <p:cTn id="5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0.62813 2.96296E-6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06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L 0.42465 -2.96296E-6 " pathEditMode="relative" rAng="0" ptsTypes="AA">
                                      <p:cBhvr>
                                        <p:cTn id="5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33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3" presetClass="exit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3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53" presetClass="exit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3" presetClass="exit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5624" y="908050"/>
            <a:ext cx="10601349" cy="635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5624" y="1600200"/>
            <a:ext cx="10601349" cy="45259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cxnSp>
        <p:nvCxnSpPr>
          <p:cNvPr id="4" name="直接连接符 3"/>
          <p:cNvCxnSpPr>
            <a:cxnSpLocks/>
          </p:cNvCxnSpPr>
          <p:nvPr userDrawn="1"/>
        </p:nvCxnSpPr>
        <p:spPr bwMode="auto">
          <a:xfrm>
            <a:off x="409749" y="627765"/>
            <a:ext cx="115212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文本框 8"/>
          <p:cNvSpPr txBox="1"/>
          <p:nvPr userDrawn="1"/>
        </p:nvSpPr>
        <p:spPr>
          <a:xfrm>
            <a:off x="11649223" y="6576933"/>
            <a:ext cx="423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D8D532AE-1218-4540-83FB-2A8BCE0E4579}" type="slidenum">
              <a:rPr lang="zh-CN" altLang="en-US" sz="1400" smtClean="0">
                <a:solidFill>
                  <a:schemeClr val="bg1"/>
                </a:solidFill>
                <a:latin typeface="+mj-ea"/>
                <a:ea typeface="+mj-ea"/>
              </a:rPr>
              <a:pPr algn="ctr"/>
              <a:t>‹#›</a:t>
            </a:fld>
            <a:endParaRPr lang="zh-CN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4612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6375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637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3885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1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3788" y="1600200"/>
            <a:ext cx="5413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78988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7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9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9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6013" y="1535113"/>
            <a:ext cx="539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6013" y="2174875"/>
            <a:ext cx="539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9747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0494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34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32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8850" y="273050"/>
            <a:ext cx="68183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32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20479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0775" y="4800600"/>
            <a:ext cx="731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0775" y="612775"/>
            <a:ext cx="731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0775" y="5367338"/>
            <a:ext cx="731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98931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908050"/>
            <a:ext cx="1097756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75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dirty="0"/>
              <a:t>单击此处编辑母版文本样式</a:t>
            </a:r>
          </a:p>
          <a:p>
            <a:pPr lvl="1"/>
            <a:r>
              <a:rPr lang="zh-CN" dirty="0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256812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软雅黑" pitchFamily="3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仿宋_GB2312" pitchFamily="49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5435AEF5-CC00-46A1-BE36-BC5EA28B42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81" y="3741746"/>
            <a:ext cx="10585176" cy="311625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EB772CC2-7F59-4136-9441-631328BEE4B2}"/>
              </a:ext>
            </a:extLst>
          </p:cNvPr>
          <p:cNvSpPr txBox="1"/>
          <p:nvPr/>
        </p:nvSpPr>
        <p:spPr>
          <a:xfrm>
            <a:off x="697781" y="1886357"/>
            <a:ext cx="106571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 smtClean="0">
                <a:solidFill>
                  <a:schemeClr val="bg1"/>
                </a:solidFill>
                <a:latin typeface="+mj-ea"/>
                <a:ea typeface="+mj-ea"/>
              </a:rPr>
              <a:t>Java </a:t>
            </a:r>
            <a:r>
              <a:rPr lang="en-US" altLang="zh-CN" sz="6600" dirty="0" err="1" smtClean="0">
                <a:solidFill>
                  <a:schemeClr val="bg1"/>
                </a:solidFill>
                <a:latin typeface="+mj-ea"/>
                <a:ea typeface="+mj-ea"/>
              </a:rPr>
              <a:t>ssh</a:t>
            </a:r>
            <a:r>
              <a:rPr lang="zh-CN" altLang="en-US" sz="6600" dirty="0" smtClean="0">
                <a:solidFill>
                  <a:schemeClr val="bg1"/>
                </a:solidFill>
                <a:latin typeface="+mj-ea"/>
                <a:ea typeface="+mj-ea"/>
              </a:rPr>
              <a:t>框架</a:t>
            </a:r>
            <a:endParaRPr lang="en-US" altLang="zh-CN" sz="6600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4" name="Line 6">
            <a:extLst>
              <a:ext uri="{FF2B5EF4-FFF2-40B4-BE49-F238E27FC236}">
                <a16:creationId xmlns:a16="http://schemas.microsoft.com/office/drawing/2014/main" xmlns="" id="{87ED6E1E-44E1-4DAB-A6B5-28E116A390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9076" y="1933"/>
            <a:ext cx="9217024" cy="0"/>
          </a:xfrm>
          <a:prstGeom prst="line">
            <a:avLst/>
          </a:prstGeom>
          <a:noFill/>
          <a:ln w="9525" cap="flat">
            <a:solidFill>
              <a:srgbClr val="00B4E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9410AA3C-B354-434D-A0BE-BCC581095AD4}"/>
              </a:ext>
            </a:extLst>
          </p:cNvPr>
          <p:cNvSpPr/>
          <p:nvPr/>
        </p:nvSpPr>
        <p:spPr>
          <a:xfrm>
            <a:off x="3578101" y="6237312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6510675"/>
      </p:ext>
    </p:extLst>
  </p:cSld>
  <p:clrMapOvr>
    <a:masterClrMapping/>
  </p:clrMapOvr>
  <p:transition spd="slow" advTm="8841">
    <p:wipe/>
  </p:transition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>
            <a:extLst>
              <a:ext uri="{FF2B5EF4-FFF2-40B4-BE49-F238E27FC236}">
                <a16:creationId xmlns:a16="http://schemas.microsoft.com/office/drawing/2014/main" xmlns="" id="{3E83D4DF-F23E-4002-B859-E43923DF38CC}"/>
              </a:ext>
            </a:extLst>
          </p:cNvPr>
          <p:cNvGrpSpPr/>
          <p:nvPr/>
        </p:nvGrpSpPr>
        <p:grpSpPr>
          <a:xfrm>
            <a:off x="2892789" y="2431005"/>
            <a:ext cx="1157732" cy="993628"/>
            <a:chOff x="1731962" y="2132807"/>
            <a:chExt cx="1019175" cy="874712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xmlns="" id="{B5873A83-619C-4E3D-A934-7AD4B0C9A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1962" y="2132807"/>
              <a:ext cx="1019175" cy="842962"/>
            </a:xfrm>
            <a:custGeom>
              <a:avLst/>
              <a:gdLst>
                <a:gd name="T0" fmla="*/ 154 w 1358"/>
                <a:gd name="T1" fmla="*/ 1110 h 1111"/>
                <a:gd name="T2" fmla="*/ 0 w 1358"/>
                <a:gd name="T3" fmla="*/ 679 h 1111"/>
                <a:gd name="T4" fmla="*/ 679 w 1358"/>
                <a:gd name="T5" fmla="*/ 0 h 1111"/>
                <a:gd name="T6" fmla="*/ 1358 w 1358"/>
                <a:gd name="T7" fmla="*/ 679 h 1111"/>
                <a:gd name="T8" fmla="*/ 1203 w 1358"/>
                <a:gd name="T9" fmla="*/ 1111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8" h="1111">
                  <a:moveTo>
                    <a:pt x="154" y="1110"/>
                  </a:moveTo>
                  <a:cubicBezTo>
                    <a:pt x="58" y="992"/>
                    <a:pt x="0" y="842"/>
                    <a:pt x="0" y="679"/>
                  </a:cubicBezTo>
                  <a:cubicBezTo>
                    <a:pt x="0" y="304"/>
                    <a:pt x="304" y="0"/>
                    <a:pt x="679" y="0"/>
                  </a:cubicBezTo>
                  <a:cubicBezTo>
                    <a:pt x="1054" y="0"/>
                    <a:pt x="1358" y="304"/>
                    <a:pt x="1358" y="679"/>
                  </a:cubicBezTo>
                  <a:cubicBezTo>
                    <a:pt x="1358" y="843"/>
                    <a:pt x="1300" y="993"/>
                    <a:pt x="1203" y="1111"/>
                  </a:cubicBezTo>
                </a:path>
              </a:pathLst>
            </a:custGeom>
            <a:noFill/>
            <a:ln w="14288" cap="flat">
              <a:solidFill>
                <a:srgbClr val="00B4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Oval 6">
              <a:extLst>
                <a:ext uri="{FF2B5EF4-FFF2-40B4-BE49-F238E27FC236}">
                  <a16:creationId xmlns:a16="http://schemas.microsoft.com/office/drawing/2014/main" xmlns="" id="{97D0BB85-8632-4E7A-B3BB-A00DE9D7F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862" y="2948782"/>
              <a:ext cx="58738" cy="58737"/>
            </a:xfrm>
            <a:prstGeom prst="ellipse">
              <a:avLst/>
            </a:prstGeom>
            <a:solidFill>
              <a:srgbClr val="00B4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Oval 7">
              <a:extLst>
                <a:ext uri="{FF2B5EF4-FFF2-40B4-BE49-F238E27FC236}">
                  <a16:creationId xmlns:a16="http://schemas.microsoft.com/office/drawing/2014/main" xmlns="" id="{C7C534CF-4134-4115-9994-4B5228245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6675" y="2948782"/>
              <a:ext cx="58738" cy="58737"/>
            </a:xfrm>
            <a:prstGeom prst="ellipse">
              <a:avLst/>
            </a:prstGeom>
            <a:solidFill>
              <a:srgbClr val="00B4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6" name="Rectangle 8">
            <a:extLst>
              <a:ext uri="{FF2B5EF4-FFF2-40B4-BE49-F238E27FC236}">
                <a16:creationId xmlns:a16="http://schemas.microsoft.com/office/drawing/2014/main" xmlns="" id="{05C9B84D-DD4D-4B75-B625-34FE8A747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535" y="2680803"/>
            <a:ext cx="33823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4400" dirty="0">
                <a:solidFill>
                  <a:schemeClr val="bg1"/>
                </a:solidFill>
                <a:latin typeface="Lifeline JL" panose="00000400000000000000" pitchFamily="2" charset="0"/>
              </a:rPr>
              <a:t>1</a:t>
            </a:r>
            <a:endParaRPr kumimoji="0" lang="zh-CN" altLang="zh-CN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ifeline JL" panose="00000400000000000000" pitchFamily="2" charset="0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7AD88874-6C8C-4489-AD44-9FF198731BF6}"/>
              </a:ext>
            </a:extLst>
          </p:cNvPr>
          <p:cNvSpPr txBox="1"/>
          <p:nvPr/>
        </p:nvSpPr>
        <p:spPr>
          <a:xfrm>
            <a:off x="2625910" y="3595003"/>
            <a:ext cx="1691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800" dirty="0" smtClean="0"/>
              <a:t>struts</a:t>
            </a:r>
            <a:endParaRPr lang="zh-CN" altLang="en-US" sz="48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xmlns="" id="{7D724368-1326-4B58-8136-535D139AC959}"/>
              </a:ext>
            </a:extLst>
          </p:cNvPr>
          <p:cNvGrpSpPr/>
          <p:nvPr/>
        </p:nvGrpSpPr>
        <p:grpSpPr>
          <a:xfrm>
            <a:off x="5338413" y="2412932"/>
            <a:ext cx="1157732" cy="1070900"/>
            <a:chOff x="1731962" y="2132807"/>
            <a:chExt cx="1019175" cy="874712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xmlns="" id="{4B617BAF-E364-4412-8417-8D94F542F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1962" y="2132807"/>
              <a:ext cx="1019175" cy="842962"/>
            </a:xfrm>
            <a:custGeom>
              <a:avLst/>
              <a:gdLst>
                <a:gd name="T0" fmla="*/ 154 w 1358"/>
                <a:gd name="T1" fmla="*/ 1110 h 1111"/>
                <a:gd name="T2" fmla="*/ 0 w 1358"/>
                <a:gd name="T3" fmla="*/ 679 h 1111"/>
                <a:gd name="T4" fmla="*/ 679 w 1358"/>
                <a:gd name="T5" fmla="*/ 0 h 1111"/>
                <a:gd name="T6" fmla="*/ 1358 w 1358"/>
                <a:gd name="T7" fmla="*/ 679 h 1111"/>
                <a:gd name="T8" fmla="*/ 1203 w 1358"/>
                <a:gd name="T9" fmla="*/ 1111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8" h="1111">
                  <a:moveTo>
                    <a:pt x="154" y="1110"/>
                  </a:moveTo>
                  <a:cubicBezTo>
                    <a:pt x="58" y="992"/>
                    <a:pt x="0" y="842"/>
                    <a:pt x="0" y="679"/>
                  </a:cubicBezTo>
                  <a:cubicBezTo>
                    <a:pt x="0" y="304"/>
                    <a:pt x="304" y="0"/>
                    <a:pt x="679" y="0"/>
                  </a:cubicBezTo>
                  <a:cubicBezTo>
                    <a:pt x="1054" y="0"/>
                    <a:pt x="1358" y="304"/>
                    <a:pt x="1358" y="679"/>
                  </a:cubicBezTo>
                  <a:cubicBezTo>
                    <a:pt x="1358" y="843"/>
                    <a:pt x="1300" y="993"/>
                    <a:pt x="1203" y="1111"/>
                  </a:cubicBezTo>
                </a:path>
              </a:pathLst>
            </a:custGeom>
            <a:noFill/>
            <a:ln w="14288" cap="flat">
              <a:solidFill>
                <a:srgbClr val="00B4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Oval 6">
              <a:extLst>
                <a:ext uri="{FF2B5EF4-FFF2-40B4-BE49-F238E27FC236}">
                  <a16:creationId xmlns:a16="http://schemas.microsoft.com/office/drawing/2014/main" xmlns="" id="{572A5998-EE1A-4A2C-9184-4AC5F9B18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862" y="2948782"/>
              <a:ext cx="58738" cy="58737"/>
            </a:xfrm>
            <a:prstGeom prst="ellipse">
              <a:avLst/>
            </a:prstGeom>
            <a:solidFill>
              <a:srgbClr val="00B4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Oval 7">
              <a:extLst>
                <a:ext uri="{FF2B5EF4-FFF2-40B4-BE49-F238E27FC236}">
                  <a16:creationId xmlns:a16="http://schemas.microsoft.com/office/drawing/2014/main" xmlns="" id="{4AD87D75-4A1D-4867-B21C-43E14F77E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6675" y="2948782"/>
              <a:ext cx="58738" cy="58737"/>
            </a:xfrm>
            <a:prstGeom prst="ellipse">
              <a:avLst/>
            </a:prstGeom>
            <a:solidFill>
              <a:srgbClr val="00B4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2" name="Rectangle 8">
            <a:extLst>
              <a:ext uri="{FF2B5EF4-FFF2-40B4-BE49-F238E27FC236}">
                <a16:creationId xmlns:a16="http://schemas.microsoft.com/office/drawing/2014/main" xmlns="" id="{95331C58-6192-4F0C-B105-7CFF1943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8567" y="2680803"/>
            <a:ext cx="33823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4400" dirty="0">
                <a:solidFill>
                  <a:schemeClr val="bg1"/>
                </a:solidFill>
                <a:latin typeface="Lifeline JL" panose="00000400000000000000" pitchFamily="2" charset="0"/>
              </a:rPr>
              <a:t>2</a:t>
            </a:r>
            <a:endParaRPr kumimoji="0" lang="zh-CN" altLang="zh-CN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ifeline JL" panose="00000400000000000000" pitchFamily="2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xmlns="" id="{9CCD7C6A-3903-4E5E-93D7-D420FE5B216B}"/>
              </a:ext>
            </a:extLst>
          </p:cNvPr>
          <p:cNvSpPr txBox="1"/>
          <p:nvPr/>
        </p:nvSpPr>
        <p:spPr>
          <a:xfrm>
            <a:off x="5056306" y="3625782"/>
            <a:ext cx="17219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/>
              <a:t>spring</a:t>
            </a:r>
            <a:endParaRPr lang="zh-CN" altLang="en-US" sz="4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xmlns="" id="{C38501A5-E1C9-4E97-B752-BA304A2296D4}"/>
              </a:ext>
            </a:extLst>
          </p:cNvPr>
          <p:cNvGrpSpPr/>
          <p:nvPr/>
        </p:nvGrpSpPr>
        <p:grpSpPr>
          <a:xfrm>
            <a:off x="7784037" y="2490204"/>
            <a:ext cx="1157732" cy="993628"/>
            <a:chOff x="1731962" y="2132807"/>
            <a:chExt cx="1019175" cy="874712"/>
          </a:xfrm>
        </p:grpSpPr>
        <p:sp>
          <p:nvSpPr>
            <p:cNvPr id="45" name="Freeform 5">
              <a:extLst>
                <a:ext uri="{FF2B5EF4-FFF2-40B4-BE49-F238E27FC236}">
                  <a16:creationId xmlns:a16="http://schemas.microsoft.com/office/drawing/2014/main" xmlns="" id="{F87E768A-8A24-4010-915B-E2C92633C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1962" y="2132807"/>
              <a:ext cx="1019175" cy="842962"/>
            </a:xfrm>
            <a:custGeom>
              <a:avLst/>
              <a:gdLst>
                <a:gd name="T0" fmla="*/ 154 w 1358"/>
                <a:gd name="T1" fmla="*/ 1110 h 1111"/>
                <a:gd name="T2" fmla="*/ 0 w 1358"/>
                <a:gd name="T3" fmla="*/ 679 h 1111"/>
                <a:gd name="T4" fmla="*/ 679 w 1358"/>
                <a:gd name="T5" fmla="*/ 0 h 1111"/>
                <a:gd name="T6" fmla="*/ 1358 w 1358"/>
                <a:gd name="T7" fmla="*/ 679 h 1111"/>
                <a:gd name="T8" fmla="*/ 1203 w 1358"/>
                <a:gd name="T9" fmla="*/ 1111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8" h="1111">
                  <a:moveTo>
                    <a:pt x="154" y="1110"/>
                  </a:moveTo>
                  <a:cubicBezTo>
                    <a:pt x="58" y="992"/>
                    <a:pt x="0" y="842"/>
                    <a:pt x="0" y="679"/>
                  </a:cubicBezTo>
                  <a:cubicBezTo>
                    <a:pt x="0" y="304"/>
                    <a:pt x="304" y="0"/>
                    <a:pt x="679" y="0"/>
                  </a:cubicBezTo>
                  <a:cubicBezTo>
                    <a:pt x="1054" y="0"/>
                    <a:pt x="1358" y="304"/>
                    <a:pt x="1358" y="679"/>
                  </a:cubicBezTo>
                  <a:cubicBezTo>
                    <a:pt x="1358" y="843"/>
                    <a:pt x="1300" y="993"/>
                    <a:pt x="1203" y="1111"/>
                  </a:cubicBezTo>
                </a:path>
              </a:pathLst>
            </a:custGeom>
            <a:noFill/>
            <a:ln w="14288" cap="flat">
              <a:solidFill>
                <a:srgbClr val="00B4E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Oval 6">
              <a:extLst>
                <a:ext uri="{FF2B5EF4-FFF2-40B4-BE49-F238E27FC236}">
                  <a16:creationId xmlns:a16="http://schemas.microsoft.com/office/drawing/2014/main" xmlns="" id="{500E487F-A2B3-42A9-9919-78F794AF9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862" y="2948782"/>
              <a:ext cx="58738" cy="58737"/>
            </a:xfrm>
            <a:prstGeom prst="ellipse">
              <a:avLst/>
            </a:prstGeom>
            <a:solidFill>
              <a:srgbClr val="00B4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Oval 7">
              <a:extLst>
                <a:ext uri="{FF2B5EF4-FFF2-40B4-BE49-F238E27FC236}">
                  <a16:creationId xmlns:a16="http://schemas.microsoft.com/office/drawing/2014/main" xmlns="" id="{E200CC44-A36B-46B3-A0A8-8D45F112B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6675" y="2948782"/>
              <a:ext cx="58738" cy="58737"/>
            </a:xfrm>
            <a:prstGeom prst="ellipse">
              <a:avLst/>
            </a:prstGeom>
            <a:solidFill>
              <a:srgbClr val="00B4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8" name="Rectangle 8">
            <a:extLst>
              <a:ext uri="{FF2B5EF4-FFF2-40B4-BE49-F238E27FC236}">
                <a16:creationId xmlns:a16="http://schemas.microsoft.com/office/drawing/2014/main" xmlns="" id="{C23E426B-FCAF-4299-82FF-692BE2961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3786" y="2730604"/>
            <a:ext cx="33823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4400" dirty="0">
                <a:solidFill>
                  <a:schemeClr val="bg1"/>
                </a:solidFill>
                <a:latin typeface="Lifeline JL" panose="00000400000000000000" pitchFamily="2" charset="0"/>
              </a:rPr>
              <a:t>3</a:t>
            </a:r>
            <a:endParaRPr kumimoji="0" lang="zh-CN" altLang="zh-CN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ifeline JL" panose="00000400000000000000" pitchFamily="2" charset="0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xmlns="" id="{26571EEC-BE20-48DE-921E-5E9EB1DC2907}"/>
              </a:ext>
            </a:extLst>
          </p:cNvPr>
          <p:cNvSpPr txBox="1"/>
          <p:nvPr/>
        </p:nvSpPr>
        <p:spPr>
          <a:xfrm>
            <a:off x="7093162" y="3613717"/>
            <a:ext cx="25394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dirty="0"/>
              <a:t>hibernate</a:t>
            </a:r>
            <a:endParaRPr lang="zh-CN" altLang="en-US" sz="4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50" name="图片 49">
            <a:extLst>
              <a:ext uri="{FF2B5EF4-FFF2-40B4-BE49-F238E27FC236}">
                <a16:creationId xmlns:a16="http://schemas.microsoft.com/office/drawing/2014/main" xmlns="" id="{F44C84F9-F4F2-4F02-B50C-E9E3EF612A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879"/>
          <a:stretch/>
        </p:blipFill>
        <p:spPr>
          <a:xfrm>
            <a:off x="697781" y="5545422"/>
            <a:ext cx="10585176" cy="131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61069"/>
      </p:ext>
    </p:extLst>
  </p:cSld>
  <p:clrMapOvr>
    <a:masterClrMapping/>
  </p:clrMapOvr>
  <p:transition spd="slow" advTm="8841">
    <p:wipe/>
  </p:transition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内容占位符 25"/>
          <p:cNvSpPr>
            <a:spLocks noGrp="1"/>
          </p:cNvSpPr>
          <p:nvPr>
            <p:ph idx="1"/>
          </p:nvPr>
        </p:nvSpPr>
        <p:spPr>
          <a:xfrm>
            <a:off x="697781" y="836712"/>
            <a:ext cx="10601349" cy="576064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Struts</a:t>
            </a:r>
            <a:r>
              <a:rPr lang="zh-CN" altLang="en-US" sz="28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简介</a:t>
            </a:r>
            <a:endParaRPr lang="en-US" altLang="zh-CN" sz="28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Struts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是一个开发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web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应用框架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使用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MVC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设计模式实现的的一个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框架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在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MVC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设计模式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,Struts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作为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控制器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(Controller)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来建立模型与视图的数据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交互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28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Spring</a:t>
            </a:r>
            <a:r>
              <a:rPr lang="zh-CN" altLang="en-US" sz="28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简介</a:t>
            </a:r>
            <a:endParaRPr lang="en-US" altLang="zh-CN" sz="28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Spring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是一个轻量级控制反转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IOC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和面向切面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(AOP)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的容器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框架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简化</a:t>
            </a:r>
            <a:r>
              <a:rPr lang="en-US" altLang="zh-CN" sz="2400" dirty="0" err="1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JavaEE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应用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好比黏合剂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将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大家组装到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一起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28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Hibernate</a:t>
            </a:r>
            <a:r>
              <a:rPr lang="zh-CN" altLang="en-US" sz="28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简介</a:t>
            </a:r>
            <a:endParaRPr lang="en-US" altLang="zh-CN" sz="2800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Hibernate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是一个开放源代码的对象关系映射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框架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它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JDBC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进行了非常轻量级的对象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封装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将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JavaBean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对象和数据库的表建立对应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关系</a:t>
            </a:r>
            <a:endParaRPr lang="zh-CN" altLang="en-US" sz="2400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7397692"/>
      </p:ext>
    </p:extLst>
  </p:cSld>
  <p:clrMapOvr>
    <a:masterClrMapping/>
  </p:clrMapOvr>
  <p:transition spd="slow" advTm="6122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318896" y="104545"/>
            <a:ext cx="5112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en-US" altLang="zh-CN" smtClean="0">
                <a:solidFill>
                  <a:schemeClr val="bg1"/>
                </a:solidFill>
              </a:rPr>
              <a:t>Struts</a:t>
            </a:r>
            <a:r>
              <a:rPr lang="zh-CN" altLang="en-US" smtClean="0">
                <a:solidFill>
                  <a:schemeClr val="bg1"/>
                </a:solidFill>
              </a:rPr>
              <a:t>处理</a:t>
            </a:r>
            <a:r>
              <a:rPr lang="zh-CN" altLang="en-US" dirty="0" smtClean="0">
                <a:solidFill>
                  <a:schemeClr val="bg1"/>
                </a:solidFill>
              </a:rPr>
              <a:t>流程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Line 6"/>
          <p:cNvSpPr>
            <a:spLocks noChangeShapeType="1"/>
          </p:cNvSpPr>
          <p:nvPr/>
        </p:nvSpPr>
        <p:spPr bwMode="auto">
          <a:xfrm>
            <a:off x="4438272" y="3611110"/>
            <a:ext cx="2364237" cy="668334"/>
          </a:xfrm>
          <a:prstGeom prst="line">
            <a:avLst/>
          </a:prstGeom>
          <a:noFill/>
          <a:ln w="127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477522" y="1747971"/>
            <a:ext cx="2297729" cy="782158"/>
          </a:xfrm>
          <a:prstGeom prst="line">
            <a:avLst/>
          </a:prstGeom>
          <a:noFill/>
          <a:ln w="127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4415244" y="2886233"/>
            <a:ext cx="2206625" cy="575055"/>
          </a:xfrm>
          <a:prstGeom prst="line">
            <a:avLst/>
          </a:prstGeom>
          <a:noFill/>
          <a:ln w="127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6351" y="1326110"/>
            <a:ext cx="43383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2F2F2"/>
              </a:buClr>
            </a:pPr>
            <a:r>
              <a:rPr lang="zh-CN" altLang="en-US" sz="1600" dirty="0" smtClean="0">
                <a:solidFill>
                  <a:schemeClr val="bg1"/>
                </a:solidFill>
                <a:latin typeface="+mj-ea"/>
                <a:ea typeface="+mj-ea"/>
                <a:sym typeface="微软雅黑" pitchFamily="34" charset="-122"/>
              </a:rPr>
              <a:t>接受</a:t>
            </a:r>
            <a:r>
              <a:rPr lang="zh-CN" altLang="en-US" sz="1600" dirty="0">
                <a:solidFill>
                  <a:schemeClr val="bg1"/>
                </a:solidFill>
                <a:latin typeface="+mj-ea"/>
                <a:ea typeface="+mj-ea"/>
                <a:sym typeface="微软雅黑" pitchFamily="34" charset="-122"/>
              </a:rPr>
              <a:t>浏览器客户端的处理请求</a:t>
            </a:r>
          </a:p>
          <a:p>
            <a:pPr algn="just">
              <a:buClr>
                <a:srgbClr val="F2F2F2"/>
              </a:buClr>
            </a:pPr>
            <a:r>
              <a:rPr lang="zh-CN" altLang="en-US" sz="1600" dirty="0">
                <a:solidFill>
                  <a:schemeClr val="bg1"/>
                </a:solidFill>
                <a:latin typeface="+mj-ea"/>
                <a:ea typeface="+mj-ea"/>
                <a:sym typeface="微软雅黑" pitchFamily="34" charset="-122"/>
              </a:rPr>
              <a:t>根据用户的不同请求，调用对应的</a:t>
            </a:r>
            <a:r>
              <a:rPr lang="zh-CN" altLang="en-US" sz="1600" dirty="0" smtClean="0">
                <a:solidFill>
                  <a:schemeClr val="bg1"/>
                </a:solidFill>
                <a:latin typeface="+mj-ea"/>
                <a:ea typeface="+mj-ea"/>
                <a:sym typeface="微软雅黑" pitchFamily="34" charset="-122"/>
              </a:rPr>
              <a:t>模型</a:t>
            </a:r>
            <a:endParaRPr lang="en-US" altLang="zh-CN" sz="1600" dirty="0" smtClean="0">
              <a:solidFill>
                <a:schemeClr val="bg1"/>
              </a:solidFill>
              <a:latin typeface="+mj-ea"/>
              <a:ea typeface="+mj-ea"/>
              <a:sym typeface="微软雅黑" pitchFamily="34" charset="-122"/>
            </a:endParaRPr>
          </a:p>
          <a:p>
            <a:pPr algn="just">
              <a:buClr>
                <a:srgbClr val="F2F2F2"/>
              </a:buClr>
            </a:pPr>
            <a:r>
              <a:rPr lang="zh-CN" altLang="en-US" sz="1600" dirty="0" smtClean="0">
                <a:solidFill>
                  <a:schemeClr val="bg1"/>
                </a:solidFill>
                <a:latin typeface="+mj-ea"/>
                <a:ea typeface="+mj-ea"/>
                <a:sym typeface="微软雅黑" pitchFamily="34" charset="-122"/>
              </a:rPr>
              <a:t>组件</a:t>
            </a:r>
            <a:r>
              <a:rPr lang="zh-CN" altLang="en-US" sz="1600" dirty="0">
                <a:solidFill>
                  <a:schemeClr val="bg1"/>
                </a:solidFill>
                <a:latin typeface="+mj-ea"/>
                <a:ea typeface="+mj-ea"/>
                <a:sym typeface="微软雅黑" pitchFamily="34" charset="-122"/>
              </a:rPr>
              <a:t>来执行相应的业务逻辑</a:t>
            </a:r>
          </a:p>
          <a:p>
            <a:pPr algn="just">
              <a:buClr>
                <a:srgbClr val="F2F2F2"/>
              </a:buClr>
            </a:pPr>
            <a:r>
              <a:rPr lang="zh-CN" altLang="en-US" sz="1600" dirty="0">
                <a:solidFill>
                  <a:schemeClr val="bg1"/>
                </a:solidFill>
                <a:latin typeface="+mj-ea"/>
                <a:ea typeface="+mj-ea"/>
                <a:sym typeface="微软雅黑" pitchFamily="34" charset="-122"/>
              </a:rPr>
              <a:t>获取模型组件业务逻辑的处理结果</a:t>
            </a:r>
          </a:p>
          <a:p>
            <a:pPr algn="just">
              <a:buClr>
                <a:srgbClr val="F2F2F2"/>
              </a:buClr>
            </a:pPr>
            <a:r>
              <a:rPr lang="zh-CN" altLang="en-US" sz="1600" dirty="0" smtClean="0">
                <a:solidFill>
                  <a:schemeClr val="bg1"/>
                </a:solidFill>
                <a:latin typeface="+mj-ea"/>
                <a:ea typeface="+mj-ea"/>
                <a:sym typeface="微软雅黑" pitchFamily="34" charset="-122"/>
              </a:rPr>
              <a:t>选择</a:t>
            </a:r>
            <a:r>
              <a:rPr lang="zh-CN" altLang="en-US" sz="1600" dirty="0">
                <a:solidFill>
                  <a:schemeClr val="bg1"/>
                </a:solidFill>
                <a:latin typeface="+mj-ea"/>
                <a:ea typeface="+mj-ea"/>
                <a:sym typeface="微软雅黑" pitchFamily="34" charset="-122"/>
              </a:rPr>
              <a:t>合适的视图组件呈现在浏览器客户端。</a:t>
            </a:r>
            <a:endParaRPr lang="en-US" altLang="zh-CN" sz="1600" dirty="0">
              <a:solidFill>
                <a:schemeClr val="bg1"/>
              </a:solidFill>
              <a:latin typeface="+mj-ea"/>
              <a:ea typeface="+mj-ea"/>
              <a:sym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659198" y="3412171"/>
            <a:ext cx="1800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zh-CN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7628649" y="2139050"/>
            <a:ext cx="369053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2F2F2"/>
              </a:buClr>
            </a:pPr>
            <a:r>
              <a:rPr lang="en-US" altLang="zh-CN" dirty="0"/>
              <a:t>Interceptor</a:t>
            </a:r>
            <a:endParaRPr lang="zh-CN" altLang="en-US" dirty="0"/>
          </a:p>
          <a:p>
            <a:r>
              <a:rPr lang="zh-CN" altLang="en-US" dirty="0" smtClean="0"/>
              <a:t>内置的拦截</a:t>
            </a:r>
            <a:r>
              <a:rPr lang="zh-CN" altLang="en-US" dirty="0"/>
              <a:t>器或用户自定义拦截</a:t>
            </a:r>
            <a:r>
              <a:rPr lang="zh-CN" altLang="en-US" dirty="0" smtClean="0"/>
              <a:t>器</a:t>
            </a:r>
            <a:r>
              <a:rPr lang="en-US" altLang="zh-CN" dirty="0" smtClean="0"/>
              <a:t>,</a:t>
            </a:r>
            <a:r>
              <a:rPr lang="zh-CN" altLang="en-US" dirty="0" smtClean="0"/>
              <a:t>大多数</a:t>
            </a:r>
            <a:r>
              <a:rPr lang="zh-CN" altLang="en-US" dirty="0"/>
              <a:t>核心功能是通过拦截器实现的，每个拦截器完成某项功能 </a:t>
            </a:r>
          </a:p>
          <a:p>
            <a:r>
              <a:rPr lang="zh-CN" altLang="en-US" dirty="0"/>
              <a:t>拦截器方法在</a:t>
            </a:r>
            <a:r>
              <a:rPr lang="en-US" altLang="zh-CN" dirty="0"/>
              <a:t>Action</a:t>
            </a:r>
            <a:r>
              <a:rPr lang="zh-CN" altLang="en-US" dirty="0"/>
              <a:t>执行之前或者之后</a:t>
            </a:r>
            <a:r>
              <a:rPr lang="zh-CN" altLang="en-US" dirty="0" smtClean="0"/>
              <a:t>执行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888335" y="3920155"/>
            <a:ext cx="293467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 smtClean="0"/>
              <a:t>action</a:t>
            </a:r>
          </a:p>
          <a:p>
            <a:r>
              <a:rPr lang="zh-CN" altLang="en-US" dirty="0" smtClean="0"/>
              <a:t>对应</a:t>
            </a:r>
            <a:r>
              <a:rPr lang="en-US" altLang="zh-CN" dirty="0" smtClean="0"/>
              <a:t>action</a:t>
            </a:r>
            <a:r>
              <a:rPr lang="zh-CN" altLang="en-US" dirty="0" smtClean="0"/>
              <a:t>包，调用</a:t>
            </a:r>
            <a:r>
              <a:rPr lang="en-US" altLang="zh-CN" dirty="0" smtClean="0"/>
              <a:t>Ajax,</a:t>
            </a:r>
            <a:r>
              <a:rPr lang="zh-CN" altLang="en-US" dirty="0" smtClean="0"/>
              <a:t>开发控制层</a:t>
            </a:r>
            <a:r>
              <a:rPr lang="en-US" altLang="zh-CN" dirty="0" smtClean="0"/>
              <a:t>.</a:t>
            </a:r>
            <a:r>
              <a:rPr lang="zh-CN" altLang="en-US" dirty="0"/>
              <a:t>封装工作单</a:t>
            </a:r>
            <a:r>
              <a:rPr lang="zh-CN" altLang="en-US" dirty="0" smtClean="0"/>
              <a:t>元数据</a:t>
            </a:r>
            <a:r>
              <a:rPr lang="zh-CN" altLang="en-US" dirty="0"/>
              <a:t>转移的场所 </a:t>
            </a:r>
            <a:r>
              <a:rPr lang="zh-CN" altLang="en-US" dirty="0" smtClean="0"/>
              <a:t>返回</a:t>
            </a:r>
            <a:r>
              <a:rPr lang="zh-CN" altLang="en-US" dirty="0"/>
              <a:t>结果字符串 </a:t>
            </a:r>
          </a:p>
        </p:txBody>
      </p:sp>
      <p:sp>
        <p:nvSpPr>
          <p:cNvPr id="15" name="矩形 14"/>
          <p:cNvSpPr/>
          <p:nvPr/>
        </p:nvSpPr>
        <p:spPr>
          <a:xfrm>
            <a:off x="7620386" y="4206410"/>
            <a:ext cx="18002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+mj-ea"/>
                <a:sym typeface="微软雅黑" pitchFamily="34" charset="-122"/>
              </a:rPr>
              <a:t>根据当前的状态数据及业务逻辑的处理结果，</a:t>
            </a:r>
            <a:r>
              <a:rPr lang="zh-CN" altLang="en-US" dirty="0"/>
              <a:t>返回前端响应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zh-CN" altLang="en-US" dirty="0"/>
          </a:p>
        </p:txBody>
      </p:sp>
      <p:sp>
        <p:nvSpPr>
          <p:cNvPr id="22" name="Oval 18"/>
          <p:cNvSpPr>
            <a:spLocks noChangeArrowheads="1"/>
          </p:cNvSpPr>
          <p:nvPr/>
        </p:nvSpPr>
        <p:spPr bwMode="auto">
          <a:xfrm>
            <a:off x="3764495" y="1180855"/>
            <a:ext cx="1024320" cy="1027140"/>
          </a:xfrm>
          <a:prstGeom prst="ellipse">
            <a:avLst/>
          </a:prstGeom>
          <a:solidFill>
            <a:schemeClr val="bg1"/>
          </a:solidFill>
          <a:ln w="38100" cap="flat">
            <a:noFill/>
            <a:prstDash val="solid"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har char="•"/>
            </a:pPr>
            <a:endParaRPr lang="zh-CN" altLang="en-US" sz="200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23" name="文本框 30"/>
          <p:cNvSpPr>
            <a:spLocks noChangeArrowheads="1"/>
          </p:cNvSpPr>
          <p:nvPr/>
        </p:nvSpPr>
        <p:spPr bwMode="auto">
          <a:xfrm>
            <a:off x="4063620" y="1383718"/>
            <a:ext cx="42607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4400" dirty="0">
                <a:solidFill>
                  <a:schemeClr val="accent2"/>
                </a:solidFill>
                <a:latin typeface="Lifeline JL" panose="00000400000000000000" pitchFamily="2" charset="0"/>
                <a:ea typeface="+mn-ea"/>
                <a:sym typeface="Segoe UI Light" pitchFamily="2" charset="0"/>
              </a:rPr>
              <a:t>1</a:t>
            </a:r>
            <a:endParaRPr lang="zh-CN" altLang="en-US" sz="4400" dirty="0">
              <a:solidFill>
                <a:schemeClr val="accent2"/>
              </a:solidFill>
              <a:latin typeface="Lifeline JL" panose="00000400000000000000" pitchFamily="2" charset="0"/>
              <a:ea typeface="+mn-ea"/>
              <a:sym typeface="Segoe UI Light" pitchFamily="2" charset="0"/>
            </a:endParaRP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6503384" y="1979321"/>
            <a:ext cx="1024320" cy="1027140"/>
          </a:xfrm>
          <a:prstGeom prst="ellipse">
            <a:avLst/>
          </a:prstGeom>
          <a:solidFill>
            <a:schemeClr val="tx2"/>
          </a:solidFill>
          <a:ln w="38100" cap="flat">
            <a:noFill/>
            <a:prstDash val="solid"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har char="•"/>
            </a:pPr>
            <a:endParaRPr lang="zh-CN" altLang="en-US" sz="200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26" name="文本框 30"/>
          <p:cNvSpPr>
            <a:spLocks noChangeArrowheads="1"/>
          </p:cNvSpPr>
          <p:nvPr/>
        </p:nvSpPr>
        <p:spPr bwMode="auto">
          <a:xfrm>
            <a:off x="6775880" y="2135982"/>
            <a:ext cx="42607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4400" dirty="0">
                <a:solidFill>
                  <a:schemeClr val="accent2"/>
                </a:solidFill>
                <a:latin typeface="Lifeline JL" panose="00000400000000000000" pitchFamily="2" charset="0"/>
                <a:ea typeface="+mn-ea"/>
                <a:sym typeface="Segoe UI Light" pitchFamily="2" charset="0"/>
              </a:rPr>
              <a:t>2</a:t>
            </a:r>
            <a:endParaRPr lang="zh-CN" altLang="en-US" sz="4400" dirty="0">
              <a:solidFill>
                <a:schemeClr val="accent2"/>
              </a:solidFill>
              <a:latin typeface="Lifeline JL" panose="00000400000000000000" pitchFamily="2" charset="0"/>
              <a:ea typeface="+mn-ea"/>
              <a:sym typeface="Segoe UI Light" pitchFamily="2" charset="0"/>
            </a:endParaRPr>
          </a:p>
        </p:txBody>
      </p:sp>
      <p:sp>
        <p:nvSpPr>
          <p:cNvPr id="28" name="Oval 18"/>
          <p:cNvSpPr>
            <a:spLocks noChangeArrowheads="1"/>
          </p:cNvSpPr>
          <p:nvPr/>
        </p:nvSpPr>
        <p:spPr bwMode="auto">
          <a:xfrm>
            <a:off x="3782025" y="3112464"/>
            <a:ext cx="1024320" cy="1027140"/>
          </a:xfrm>
          <a:prstGeom prst="ellipse">
            <a:avLst/>
          </a:prstGeom>
          <a:solidFill>
            <a:schemeClr val="bg2"/>
          </a:solidFill>
          <a:ln w="38100" cap="flat">
            <a:noFill/>
            <a:prstDash val="solid"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har char="•"/>
            </a:pPr>
            <a:endParaRPr lang="zh-CN" altLang="en-US" sz="200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29" name="文本框 30"/>
          <p:cNvSpPr>
            <a:spLocks noChangeArrowheads="1"/>
          </p:cNvSpPr>
          <p:nvPr/>
        </p:nvSpPr>
        <p:spPr bwMode="auto">
          <a:xfrm>
            <a:off x="4012202" y="3252304"/>
            <a:ext cx="42607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4400" dirty="0">
                <a:solidFill>
                  <a:schemeClr val="accent2"/>
                </a:solidFill>
                <a:latin typeface="Lifeline JL" panose="00000400000000000000" pitchFamily="2" charset="0"/>
                <a:ea typeface="+mn-ea"/>
                <a:sym typeface="Segoe UI Light" pitchFamily="2" charset="0"/>
              </a:rPr>
              <a:t>3</a:t>
            </a:r>
            <a:endParaRPr lang="zh-CN" altLang="en-US" sz="4400" dirty="0">
              <a:solidFill>
                <a:schemeClr val="accent2"/>
              </a:solidFill>
              <a:latin typeface="Lifeline JL" panose="00000400000000000000" pitchFamily="2" charset="0"/>
              <a:ea typeface="+mn-ea"/>
              <a:sym typeface="Segoe UI Light" pitchFamily="2" charset="0"/>
            </a:endParaRPr>
          </a:p>
        </p:txBody>
      </p:sp>
      <p:sp>
        <p:nvSpPr>
          <p:cNvPr id="33" name="Oval 18"/>
          <p:cNvSpPr>
            <a:spLocks noChangeArrowheads="1"/>
          </p:cNvSpPr>
          <p:nvPr/>
        </p:nvSpPr>
        <p:spPr bwMode="auto">
          <a:xfrm>
            <a:off x="6503384" y="4011053"/>
            <a:ext cx="1024320" cy="1027140"/>
          </a:xfrm>
          <a:prstGeom prst="ellipse">
            <a:avLst/>
          </a:prstGeom>
          <a:solidFill>
            <a:srgbClr val="92D050"/>
          </a:solidFill>
          <a:ln w="38100" cap="flat">
            <a:noFill/>
            <a:prstDash val="solid"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har char="•"/>
            </a:pPr>
            <a:endParaRPr lang="zh-CN" altLang="en-US" sz="20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34" name="文本框 30"/>
          <p:cNvSpPr>
            <a:spLocks noChangeArrowheads="1"/>
          </p:cNvSpPr>
          <p:nvPr/>
        </p:nvSpPr>
        <p:spPr bwMode="auto">
          <a:xfrm>
            <a:off x="6739036" y="4175633"/>
            <a:ext cx="42607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4400" dirty="0">
                <a:solidFill>
                  <a:schemeClr val="accent2"/>
                </a:solidFill>
                <a:latin typeface="Lifeline JL" panose="00000400000000000000" pitchFamily="2" charset="0"/>
                <a:ea typeface="+mn-ea"/>
                <a:sym typeface="Segoe UI Light" pitchFamily="2" charset="0"/>
              </a:rPr>
              <a:t>4</a:t>
            </a:r>
            <a:endParaRPr lang="zh-CN" altLang="en-US" sz="4400" dirty="0">
              <a:solidFill>
                <a:schemeClr val="accent2"/>
              </a:solidFill>
              <a:latin typeface="Lifeline JL" panose="00000400000000000000" pitchFamily="2" charset="0"/>
              <a:ea typeface="+mn-ea"/>
              <a:sym typeface="Segoe UI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071739"/>
      </p:ext>
    </p:extLst>
  </p:cSld>
  <p:clrMapOvr>
    <a:masterClrMapping/>
  </p:clrMapOvr>
  <p:transition spd="slow" advTm="6122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内容占位符 25"/>
          <p:cNvSpPr txBox="1">
            <a:spLocks noGrp="1"/>
          </p:cNvSpPr>
          <p:nvPr>
            <p:ph idx="1"/>
          </p:nvPr>
        </p:nvSpPr>
        <p:spPr>
          <a:xfrm>
            <a:off x="625774" y="1052736"/>
            <a:ext cx="11089232" cy="411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2400" b="1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控制反转</a:t>
            </a:r>
            <a:r>
              <a:rPr lang="en-US" altLang="zh-CN" sz="2400" b="1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(IOC),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zh-CN" sz="2400" b="1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GB" altLang="zh-CN" sz="2400" b="1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IOC</a:t>
            </a:r>
            <a:r>
              <a:rPr lang="zh-CN" altLang="en-US" sz="2400" b="1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就是</a:t>
            </a:r>
            <a:r>
              <a:rPr lang="en-GB" altLang="zh-CN" sz="2400" b="1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Inversion of Control</a:t>
            </a:r>
            <a:r>
              <a:rPr lang="zh-CN" altLang="en-GB" sz="2400" b="1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2400" b="1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控制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反转是相对于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Spring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的容器而言，这里的控制指的就是程序相关类之间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依赖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关系。在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Spring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中，这种依赖关系被反转了，创建被调用者的工作不再由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调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用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者来完成，目的是为了获得更好的扩展性和良好的可维护性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zh-CN" sz="2400" b="1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依赖注入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(Dependency Injection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让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bean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与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bean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之间以配置文件的方式组织在一起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，当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调用者需要使用被调用者对象时，由</a:t>
            </a: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Spring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容器来完成创建被调用者对象的工作，称为控制反转，然后将对象的值注入给调用者，称为依赖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注入</a:t>
            </a:r>
            <a:endParaRPr lang="zh-CN" altLang="en-US" sz="2400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TextBox 77"/>
          <p:cNvSpPr txBox="1"/>
          <p:nvPr/>
        </p:nvSpPr>
        <p:spPr>
          <a:xfrm>
            <a:off x="4893827" y="1205089"/>
            <a:ext cx="5978153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zh-CN" altLang="en-US" dirty="0">
              <a:latin typeface="Verdana" panose="020B0604030504040204" pitchFamily="34" charset="0"/>
            </a:endParaRPr>
          </a:p>
        </p:txBody>
      </p:sp>
      <p:sp>
        <p:nvSpPr>
          <p:cNvPr id="28" name="TextBox 77"/>
          <p:cNvSpPr txBox="1"/>
          <p:nvPr/>
        </p:nvSpPr>
        <p:spPr>
          <a:xfrm>
            <a:off x="5046227" y="1357489"/>
            <a:ext cx="5978153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zh-CN" altLang="en-US" dirty="0">
              <a:latin typeface="Verdana" panose="020B060403050404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20248" y="115530"/>
            <a:ext cx="5112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en-US" altLang="zh-CN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spring</a:t>
            </a:r>
            <a:endParaRPr lang="zh-CN" altLang="en-US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1794821"/>
      </p:ext>
    </p:extLst>
  </p:cSld>
  <p:clrMapOvr>
    <a:masterClrMapping/>
  </p:clrMapOvr>
  <p:transition spd="slow" advTm="6122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318896" y="104545"/>
            <a:ext cx="5112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en-US" altLang="zh-CN" b="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Hibernate</a:t>
            </a:r>
            <a:endParaRPr lang="zh-CN" altLang="en-US" b="0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内容占位符 25"/>
          <p:cNvSpPr>
            <a:spLocks noGrp="1"/>
          </p:cNvSpPr>
          <p:nvPr>
            <p:ph idx="1"/>
          </p:nvPr>
        </p:nvSpPr>
        <p:spPr>
          <a:xfrm>
            <a:off x="481757" y="908720"/>
            <a:ext cx="11449271" cy="568863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hibernate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简化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了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JDBC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繁琐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编码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hibernate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将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数据库的连接信息都存放在配置文件中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&lt;class name="</a:t>
            </a:r>
            <a:r>
              <a:rPr lang="en-US" altLang="zh-CN" sz="1800" dirty="0" err="1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WLTransportOrder</a:t>
            </a: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" table="WL_TRANSPORTORDER"&gt;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&lt;id name="</a:t>
            </a:r>
            <a:r>
              <a:rPr lang="en-US" altLang="zh-CN" sz="1800" dirty="0" err="1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transportOrderId</a:t>
            </a: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" type="</a:t>
            </a:r>
            <a:r>
              <a:rPr lang="en-US" altLang="zh-CN" sz="1800" dirty="0" err="1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java.lang.Long</a:t>
            </a: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"&gt;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&lt;column name="TRANSPORTORDER_ID" precision="18" scale="0"/&gt;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&lt;generator class="sequence"&gt;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    &lt;</a:t>
            </a:r>
            <a:r>
              <a:rPr lang="en-US" altLang="zh-CN" sz="1800" dirty="0" err="1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param</a:t>
            </a: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name="sequence"&gt;WL_TRANSPORTORDER_SEQ&lt;/</a:t>
            </a:r>
            <a:r>
              <a:rPr lang="en-US" altLang="zh-CN" sz="1800" dirty="0" err="1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param</a:t>
            </a: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&lt;/generator&gt;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&lt;/id&gt;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&lt;property name="</a:t>
            </a:r>
            <a:r>
              <a:rPr lang="en-US" altLang="zh-CN" sz="1800" dirty="0" err="1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transportOrderBillcode</a:t>
            </a: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" type="</a:t>
            </a:r>
            <a:r>
              <a:rPr lang="en-US" altLang="zh-CN" sz="1800" dirty="0" err="1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java.lang.String</a:t>
            </a: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"&gt;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&lt;column name="TRANSPORTORDER_BILLCODE" length="30" not-null="true"/&gt;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&lt;/property&gt;</a:t>
            </a:r>
          </a:p>
          <a:p>
            <a:pPr marL="0" indent="0">
              <a:buNone/>
            </a:pPr>
            <a:r>
              <a:rPr lang="en-US" altLang="zh-CN" sz="18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&lt;/class&gt;</a:t>
            </a:r>
            <a:endParaRPr lang="zh-CN" altLang="en-US" sz="1800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8355084"/>
      </p:ext>
    </p:extLst>
  </p:cSld>
  <p:clrMapOvr>
    <a:masterClrMapping/>
  </p:clrMapOvr>
  <p:transition spd="slow" advTm="6122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318896" y="104545"/>
            <a:ext cx="5112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latin typeface="+mj-ea"/>
                <a:ea typeface="+mj-ea"/>
              </a:defRPr>
            </a:lvl1pPr>
          </a:lstStyle>
          <a:p>
            <a:pPr algn="l"/>
            <a:r>
              <a:rPr lang="en-US" altLang="zh-CN" b="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Hibernate</a:t>
            </a:r>
            <a:endParaRPr lang="zh-CN" altLang="en-US" b="0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1757" y="764704"/>
            <a:ext cx="11377263" cy="576064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	</a:t>
            </a:r>
            <a:endParaRPr lang="en-US" altLang="zh-CN" sz="2400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持久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化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将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程序中数据在瞬时状态和持久状态间转换的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机制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持久化层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JDBC 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就是一种持久化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机制将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程序数据直接保存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成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文本文件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也是持久化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机制的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一种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实现在分层结构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endParaRPr lang="en-US" altLang="zh-CN" sz="2400" dirty="0" smtClean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DAO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层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（数据访问层）也被称为持久化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层</a:t>
            </a:r>
            <a:endParaRPr lang="en-US" altLang="zh-CN" sz="2400" dirty="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将对象保存到关系型数据库中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将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关系型数据库中的数据读取</a:t>
            </a:r>
            <a:r>
              <a:rPr lang="zh-CN" altLang="en-US" sz="2400" dirty="0" smtClean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出来以</a:t>
            </a:r>
            <a:r>
              <a:rPr lang="zh-CN" altLang="en-US" sz="2400" dirty="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对象的形式封装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669" y="3284984"/>
            <a:ext cx="2305050" cy="2933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32046"/>
      </p:ext>
    </p:extLst>
  </p:cSld>
  <p:clrMapOvr>
    <a:masterClrMapping/>
  </p:clrMapOvr>
  <p:transition spd="slow" advTm="612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45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C5CD29A-3ACC-4FB8-9CFB-5F9A5988C3F9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DZb60g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2W+tICH4LIykDAACGDAAAJwAAAHVuaXZlcnNhbC9mbGFzaF9wdWJsaXNoaW5nX3NldHRpbmdzLnhtbNVX3W7aMBS+5yksT70saTu6diihqgpo1VpAhW3tVWViQ6w6dhbbUHq1p9mD7Ul2HAMFtevSH6RNCBGfn+/8n5jw6DYVaMJyzZWM8G51ByMmY0W5HEf4y6C9fYiRNkRSIpRkEZYKo6NGJczsUHCd9JkxIKoRwEhdz0yEE2OyehBMp9Mq11nuuEpYA/i6Gqs0yHKmmTQsDzJBZvBjZhnTeI5QAgC+qZJztUalglDokc4VtYIhTsFzyV1QRLQF0QkOvNiQxDfjXFlJT5RQOcrHwwi/Ozx2n4WMh2rylEmXE90AoiObOqGUOy+I6PM7hhLGxwm4e1DDaMqpSSK8V3MoIB08RCmwfejEoZwoyIE0c/iUGUKJIf7o7Rl2a/SC4El0JknK4wFwkIs/ws3B9aerXuvi7LTz+XrQ7Z4NTnveiUInWMcJg3VDITikbB6zpZ2QGEPiBPwGnRERmoXBKmkhNlJyzTl3RkMlIPeFFrRROmS0Q1K2Uo3+DZdtkNzFaASBiFmEj3NOBEbcEMHjpbK2Q224KareXpVEgAXtydB5H9+b99mJE5JrturWgqNdzuPGN2UFRTNlkeA3DBmFIH6bwlPC0Gpx0ChXaUGF9jFICw4WJ5xNGT0qcjoH/JOhKzCRWtCEXs0EM97Cd8vv0JCNVA64jEygs4HOtcevPgs4I1rfg5KFj1v9s9Nm6/q002xdbrkACZ0QGT8THArO0sxsBJ/MkFRmoQfpiInVrCgK5bTglYmt+vIyaJ5a4cv81sVYgd5gSTZj5TmF+asHpc0mZFIMohuuAhpGkENJPCYwYlgXXFpWFjAmEikpZojEsNa0G+sJV1YDxQ+wh9Yv99DrIy6L0xhWG1jMKctLQe7s7r2v7X84OPxYrwa/fvzcflJpvvB7gjhzfuOfPLnyl2v/4TYMA7elH1/aJrf/5s7uXbS+lslrp3U5KFXSVr8UXLeMVPdzGakL/5LprbxgSrkAS2nshwzWkuApN4y+ZYu9oE1e9W73PbaZNtlgzK8Zjf8mZH9aXhPX7oVh8OjF1XFSLnkKiXArcXnbbezXduCm+SirUgG09f8OjcpvUEsDBBQAAgAIADZb60i+fNZIuQIAAFEKAAAhAAAAdW5pdmVyc2FsL2ZsYXNoX3NraW5fc2V0dGluZ3MueG1slVbbTuMwEH3nK6ruO2GvZSVTCUpXQmIXBIh3p5kmVh07sp2y/fv1ODax24ZmO0KqZ87xXDwzhegNE/OzyYSsJJfqGYxhotSoCboJK66meWuMFOcrKQwIcy6kqimfzj/9ch+SOeQpltyCGstZ0xX0bmbuM4bifXyfoQwRVrJuqNjdy1Ke53S1KZVsRXEytGrXgOJMbCzy4udssRx0wJk2dwbqJKblJco4SqNAa8CQfixRTrI4zYEHTxfuM5LTu/o4+z3almlmHO36M8oQraElpEW+vEYZxgt7e/oqM5SPCQb+Ggv9+gVlEMrpDlR6+e03lEGGbNrmf3qkUbLEgqacjx/xncMlLez4YVQXKCcJmBA6OvkKvjwu19sI5L/Gc09wXJXkj1jXvYWAj55zmBvVAsnCqbPpSr49tMbOB8zXlGsLiFU96NEG/UhbHa5JdT3uCd6YKCKQV/SIV8nbGhZdvBEw1ff4xeLGrYo4vnddFKCCrVdGEfbKHvnHlvUAGSl75DNnBTwIvjuA71s6TnjiG+ofM6q+jz4pvzWDoPYYChZOwYqu7nFydeTbKwKmlgXMNcbzwmrAZyOZ03UxZQdBEUG3rKSGSfEbcfnOZaNJtmfwrXa8sYhhhsOxfnMx2i0dP5g7n50sCOl+FfrkuvPE2CV+NaXG0FVV218lPZ14np0SW5hpdpyBa9LCQd2JtRzJqanagHqRko/1IqSBGOsyGwLLbrSG4CSLSkCy40Um/pJj1RdtnYNa2kdjELom1XW4ipUVt3/mlcEbFClhwNgxTWWvE5S9N2Wk8B0AVK2q0LLdobPULTeMwxbC5EcKl/BQZkTbFh3qtmtzD2sT95vXjGpIvyj6RolxqeEI4dXGJdOVExtG9LyhuXaZJWMfVnB/c7KUwy7D1ovXmDv7TkoutvbDClol/iv5D1BLAwQUAAIACAA2W+tIKpYPZ/4CAACXCwAAJgAAAHVuaXZlcnNhbC9odG1sX3B1Ymxpc2hpbmdfc2V0dGluZ3MueG1szZZvTxoxGMDf8ymaLr6UU+emI3cYIxiJToiwTV+Zci1cY6+9tT3wfLVPsw+2T7KnV0CIjp1GloUQ6NM+v+df+7Th0X0q0IRpw5WM8G59ByMmY0W5HEf4y+B0+xAjY4mkRCjJIiwVRkfNWpjlQ8FN0mfWwlKDACNNI7MRTqzNGkEwnU7r3GTazSqRW+CbeqzSINPMMGmZDjJBCvixRcYMnhEqAOCbKjlTa9ZqCIWe9FnRXDDEKXguuQuKiDObChz4VUMS3421yiU9UUJppMfDCL87PHaf+RpPavGUSZcS0wShE9sGoZQ7J4jo8weGEsbHCXh7sI/RlFObRHhv31FgdfCUUrJ95MRRThSkQNoZPmWWUGKJH3p7lt1bMxd4ES0kSXk8gBnkwo9wa3B7dtNrX110Ls9vB93uxaDT806UOsEqJwxWDYXgkMp1zBZ2QmItiRPwG3RGRBgWBsui+bKRkivOuTEaKgGpL7UwGoGnoojwseZEYMQtETxezFqix8yecgExON3d+kha/Aj08cYJ0YYtG5rPGJfFuPlN5YKiQuVI8DuGrEIQUZ7Cv4Sh5XSjkVZpKRXEWGQEpwxNOJsyelRmaQb8k6EbMJHmoAmbLxPMegvfc/6AhmykNHAZmcBWBTk3nl9/ETgjxjxCydzHrf5Fp9W+7Vy22tdbLkBCJ0TGL4RDCVma2Y3wSYGksnM9SEdMcsPKolBOy7kqsdVfXwbD01z4Mr91MZbQGyzJZqy8pDB/9aCy2YRMyoPoDleJhiPIoSSeCRMxHHcuc1YVGBOJlBQFIjE0KuOO9YSr3IDEH2CPNq/30OsjLsvRGG4OsKgp05WQO7t77/c/fDw4/NSoB79+/NxeqzRr4T1BnDnfw0/WNvFFI3/aDcPA9c7n27DV+b/qwr2r9tcqmbpsXw8qFandr4TrVlnVPa+y6spfG72lK6OSC9Bmxv7YQKMRPOWW0bfcNK8o/Pr712+LNyr8BqNYu33/3yD8aPHcWnlfhcGzD8AayFcf083ab1BLAwQUAAIACAA2W+tItIcUDKABAAAuBgAAHwAAAHVuaXZlcnNhbC9odG1sX3NraW5fc2V0dGluZ3MuanONlE1vwjAMhu/8CpRdJ8Q+YbuhwSQkDpPGbdohFFMq0jhKAoMh/vvq8NWk6SC+NK+evo4dOdtGs1gsYc3X5tZ9u/2Hv3cakGb1Em59XdToOenMiGwK4ywHkUlgAbIiZMaFgZO+OyMxZyad62TzSb6mZMjwZFYSVcRCRzQT0VYR7SeirWOJf49go1TVvqJSnydLa1G2EpQWpG1J1Dl3DLt5d6tcYADjCvQFdMYT8Ew7btWRZ8enDkWZSzBXXG5GmGJrwpNFqnEpp3X55xsFurjxxR5ov3TeBp6dyIwdWsjDxIMuRT2pNBgDh7zPA4ooLPgERMm37dY/qGdcLSigV5nJ7JHu3VGUacVTqHSp26PwMVl4VbrZoahyFtZ2TzzcU3iE4BvQFav+I4UHolqqKy5QaUypIxW02vMTKpBPM5keUrcpohwdlmzruncu1B2/z7wRwmCE5pGJzOsejium3kYH1wRZR7GZFzExlhcjmor9HDyQx9PY8Bmh/VeTcWt5Ms+L16F4GanjYIpv0EM5QxJyrhegx4iiqOf70snD5I3dH1BLAwQUAAIACAA2W+tIPTwv0cEAAADlAQAAGgAAAHVuaXZlcnNhbC9pMThuX3ByZXNldHMueG1snZGxCsIwEIb3PkW43cRupSR1E9wcdJaaphppLyWXWh/flIp0kYBDIP/xfT8kJ3evvmNP48k6VJDzLTCD2jUWbwrOp/2mAEahxqbuHBoF6IDtqkzavMCjN2QCsViBpOAewlAKMU0TtzT42ECuG0MsJq5dL+LpHYrZFMOiwuKW9i/7M4MqyxiT19F24YBVvMe0IIy8VjA7F43cYutA/AIakwBMqsFQAmh9AngMCcCPK0CK75vnpEcK8aNikGK1nip7A1BLAwQUAAIACAA2W+tIlBOzImkAAABuAAAAHAAAAHVuaXZlcnNhbC9sb2NhbF9zZXR0aW5ncy54bWwNzDEOgzAMQNGdU1jeKe3WgcDGVpbSA1jERZEcG5GA4PZk+8PTb/szChy8pWDq8PV4IrDO5oMuDn/TUL8RUib1JKbsUA2h76pWbCb5cs4FJliFLt4mjiUyjxSLHHYRqOFTXv/AHpuuugF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NlvrSDXb2a1oAQAA8wIAACkAAAB1bml2ZXJzYWwvc2tpbl9jdXN0b21pemF0aW9uX3NldHRpbmdzLnhtbI1S22obMRB9z1eI/IAljW4LW4OuxZCHQhPyvPWqYYmjLSuFhKKPrzatcdy6tJqnmXPmDDM6fX6ckn3OZX6avg9lmtPnWMqUHvL2CqF+Px/m5dMScyx5c6rcT2mcX3bp67zWWjWXIY3DMtoVzVuMwttDSmrlVMuYYRRJ5qlXyHluG9aB68A2zFFi+81vEj91l7iPqVxW7Tdn6J8Nu5TjUnZpjK9bOGe/h843+LgM49R4eSvYGvU4tTq2BmKES+4r1QAgkOWOOFyl7KQmyGPGMVSjKFBAhHPSiUok5dCy0ImmwnwnEJOMUVepp60baW0ctVVCR4hu07zqbA3BSIwRIQSYq1xAMBg1NjQNDWo9IDgwIKo2mihAwQYTWPXOC8uRol5gXJkxgPHpuKft3p/rVP3vdY7n/IfgxS+4iK7e2lwwV79/XpZGvo1P3w5DiejLkONu/HAd7m5urn958s2/R8Zq1LbxX339A1BLAwQUAAIACAA3W+tIzZF56aEOAADyXgAAFwAAAHVuaXZlcnNhbC91bml2ZXJzYWwucG5n7dx5VNLbvgBwy6HJTnUalDJJTbunCdRKKZRs0DzZeE3rlIJD0mm4ZJSCMaTlTdPkqCl4NGny1r1mZB0PDihiKVEG1dXMVMggKRIRUQEZfpfee2sd1Hfe/2+tH2vxc/32z9+ePpu9v/ufnbl3d8jsmYtn2tjYzA7dsW2/jY1dmI2NbeJ0B0uKecvqEMufKfj9IVtsHghdvlhu7LBBu4JsbCpps4wx9pb7Gad3HMLb2Hz35Nt3Ch93L97GJvpy6LagcEK0sodLK2m/2ZIIdFy79ipXeGtL+I6f3ctu3tgRFHRxW5zg1o5jedW+S1F5N+q1y3YPvDiPHeWI+oU+LzSVl6pjOr6qEcwqFcnUOtbc09eVLCEna7VcwDSAoxq6RAAnZeQ5SnhhioMzZtyFQndIAJzXxK/LVbKdNFSjhgkYo8yy7dDXWZP+N8fZ+VQ8xYBgcMiGiNX7ZkEwE/K7IW48tlzalQWlGivN8JxwL9XtYJ9GG1tH+B+XVzGY3/KcpOc2ruVIm3oen0+YkAfm1LfnaKqpChN7pnn8u98uxthvz5+/qV2N8MA+nfB8M30Kz9KXcyfVDIPdDFeH9uanTWqUXf6DGbkChmFiPZb5YWJuuf8rY2L5cExMXqSnp7DIe2LDjjY2bdsePm9S2Y1Nd8ozfrgxUDyh7NTuC+mZV+65T+yhxgvpodEF1/yxLZNbN2v+wn3b4ycxzsp/4P6PC7W4iY07Y7vIa+WtK88mdeMiL+KB/R9LIBPToxxWh4VvW5g7qZtWh9VeYUxVNExs3bPZBxn3Mla6T3I6yJAdCM3EJ0xMPwt5CN8378C2iQU4P4R/WRk78x4IAUKAECAECAFCgBAgBAgBQoAQIAQIAUKAECAECAFCgBAgBAgBQoAQIAQIAUKAECAECAFCgBAgBAgBQoAQIAQIAUKAECAECAFCgBAgBAgBQoAQIAQIAUKAECAECAFCgBAgBAgBQoAQIAQIAUKAECAECAFCgBAgBAgBQoAQIAQIAUKAECDE/0+IRkrMkEkrkej5kImFWy4A9kP6k8EZvP/llL33FzCxMXExTyc92mSblrlnJnPBpMYsYzAOFR3ynlQD05+D/FmyT9m1ScnuttF5tmF2wanhNyd0y2LH6V5pmZimSVWlqdeHNZhGu+r2oEzDA59e0JNV9VpxzyYVB48HsvnrXSWEEql6QxsMFVJAH1dgtaRxVN+/JpAeMMZo0fSoRUzz8N3PCJVOT1P5coHXUNUiieq9SC9NFxT74QbEZG1P8azl2igxgSNNNKQ/wbmOH/asVFyDvi8BeAW4BcUi5UtR7AKlOlCk1Btz8ZCLmR4ooF3fL3Gdlr8nUC871JxHrJYmQhEl/GjRkdqzav8U6jzUxzbDoBXU5gSM0W2somHLxx0LDtaLQqDk30jCTWLsSGLp1y5+T+DoXvfvvERVwVf59WP2n95/Lbq904nmYUjHnWOJB5BWPfh5A9y8eezinEBdT0saBBEhZJ5wRIxV85ei+uiyjIuC19NSslTsJs2Cr0UelixuG5w0BX/FyS9aDb7WRt37QrbOZaQS+u/nzXEAga1Tt0SxhL2fu+zzX0byyFdGWnPLsvi5po/JC+q0+AdWnTMMcUZ3fVzEfIeWeleQ0FI+p4pGHP5ac194nBMF77TLv1v7ub2Z4ELmZrDCCJvmW70qc2h54UsRodnxQHfiUdk/S0+Y36KEhJ+FitU5lnfnhQm3bEw3DrSyUWY1zSmyy2Nv/R5z8UVf61+00sGSgWy4TVPVTgbeukl/oBrVkStYwriRJN5yRy+o5banPJI1YB7r4IqjFs+IoA+FZ6wlutxNEZTJTw/Pml/hepdtoNqNO2sS9yEL1lCtm3OOqUB0xgH+5aKLfLP6byYpeaQ9cs4VL+4heCdKLXYdJuPOP0tH2omg5sHLdVSjFMpNOcYkj3ZuZ16YQ3SRU8xy1xeERnmDyJMWR/Wjl/JGvStcL7MNL2nWo/V72w5zcQh0iDP8qyT5XHCHsRKnjoOaio+LrhdjzmBifL7TK7vYwCl7KRBYBdd/O+FTY7ja3ExGV494z6NBschCfIzsPU9Wp2qoW+L9xY3pUq4ZTOIirGeTzbEf3Kjpg7qtvSaUtMBBgxAZVFygnE2Tp0Ipul7gfPRZhTQb2FAKE9ISj1egAt8SuGrVMPGtIvsNzU9MRRaq8d0Uid6ZL4ozatUaf61mKQ4q9xM3BPDVEj5/KUBGsgK0JlhAlp4AHRoJs8u35cU7ZM6DDhwOz6YrTnLJ+k/0FXFNcW6uO0IeMiSjq66ruayFYS2iU5QltF436mORAsnpweVY//JOt1mG5kL6pVQ9WUjuaYHMbtE8xEta8E3tfIgIxje0ys8Y5Ps1BbN9g5ej6O0QT+gJQPPOoUTNIZCKgVOGEn3bquAW6CMarkue41GajdMgha6Kj0RdLvPfZWjRNvghu/x9z/vY82YM1GXjnTi01XOCSNBbd2d6PU77myiBtB+9eFeEvFdJwVuveKkeDtFciunGQR/gFTEwk7kqQznfAAn7XaQJ7mawfmTcjDOQdwfQSqjT66Nw2apNDVflkSFbGs3kCOxZAb9EFMQX4SgAnidroKG4Ih2RJs/xdVY+eYWUKJceGarWSrDvDl4XmZVpAndGa/uzxkT0XMa5k3W1zst2H+C1e0Z9f7QvT9bN3UNu3enKp/hs+LH3gvkXet/9/xpaueNPfCVkcxfKwz8zymlqjiIcDgFMGpFltlLELgzrU8QuCQlGQiRrTVnrLVULJbwz3zRlb6Pb5avjRPiSrGt/ZX2ojoBDNkTIPRgnpwrM8N29Rf4OZsPpU+hbj1amle+s/YQ5o6i8umf4MmlpfjuRUCdxsZ7cP2Sk7kxrNFuY8NJMgw7791/Ul592YXxKh0WsukoqsyYcMTIz9dRyRvk1Pem4Q/qJCi0MwYRQWuKWYOFc83Odqpwu64909/3+qqou6v5JaEdVmkDnneP8voGWLoiN8UllmTcw9PYnE34u3knj/5TUj0YlKebjKPtLx7RxqJz2FT8NpdQtqNBqiz2tF5cSn4cppWdkSnmDY5MxrUwzwzQKc4C4xXA2xhiQx0glaknIunfmx1G01lc+5gB0zuOx/XO1JpcIplMIxXx36huCUSMPoJTKF3kZmF8phIfkH4Q19O7pXlyS95s1T5Vl/anRZ/5JWzg9Z21YH82P5zctXz2DovDcKI/4S/me4zhtsZt1bVy8B8XnVVHDVahRUQj/19i1YaPUwy/Nnghf135po8ITIeV3U7zb9GdKTJLl+Uho9PV9Q5W/U4+hpC2ko82k0JeUmEdjui4Y0VuIBdiqfidkOY3OIVvGEI0uuwQTFM0VvkwfdVq3IlxLzi1t9+xJ/iI/Lg981c8tFMTZ31n4TBmZLQ7O11fttkyM5ZqhJC7ReuZohA/SucZP+9IEZPTp4bYOeJHIVkvdKcyFHamN+pcLWUwcIHYqNJgR0kBbF7sXWzcXMZJXYgg0G3dubSk6ufW1ec5bVtX/jKJLvHiDH+9+dOFjUxPr7o+dTx/X3rmdwYYBNQUYH1fDaGvwOghwnmIfz3uKi18FiIXT/6jHVkcOST8U9Dq+yhGhZctaUd2l5Vl4mKAz5FrNaoiKO/a+qFx+pRx/mAwcgENwkkBVDyxs1NL+xHhO9zHzUTfN0Z0aeT10yREPhuP88seIkST0k3hLjOGQcUq9yWmXw68Q+9+p7GHP1GVBSHiPk8eDkTc32uO6g/PxsPqNi39Zm6o06HYVWs0Du20lFIOynvrki6KmlZBHRVc7Z2WoAw1cQYLdBX06hk9LXOnaCvxOdvRY1gqUktY8O4HqKIECbcRsel+rs48YV9JRw1T5s9TIFA4ZtZoBxRp87hAb5lwN0ahpB1rhiQLWtDRBKsYHvduHqaNN3cBdPKTTkpa+JRkU67HlWT+Rp6okgTYlxSmmCF48ssU0ta877tD1y+xkc7DcEin90Xll/z1lFYSOlfRHiKnnotlD/syhRJJlRXNqzksstKxpxOe2G2vjq1XeV9/4oelJA18zssv45llTAw6M1MmQLL3gN1qYpnUtgtYuHU7i5o4bI+LGu0zKT067IpjT6EgcSSiRW0KhGv/C6V51LOyjNHihS9yW38iZwulTpFQR1+H4iHdLF85eXeXKrzkYG/PRr7IAgcNe+mPi8J5NGuRNO/A6/lxSSCnLHC3GGiv86Q0LsKW30wWpdBlyA+NwkPGIK1+RmFInCR836VxL9cOJkZ+/FiFH8bwTVE67nFdFNR4e00lImpdn7j/cCOPFzw9rSZO9d0JSstvLCC6USjREnRRsFQT4J2BIs7NOoER1BTSuT+IqmuY9TWqJCg4GqqKvtxPqMI9meElHdnU0VHuwbg7555iaku2qtYmF1ovX4AJR5QPTkaFnfPQh1JB3qcHgQhTWb7yrH/VnIJvHehc7nY3vTFTWvCU4SvkHo3L4vU7DBfOsu+FbaPaCDmOZp8k6CGvPD8flsDorfbzF8s/88zkqvwHCOQdBlxQzdORF9+vn66LlZ6/uuaP2zu/YS3TphFFmpKi+nrSOFH1PK1EMc4Xtk1w5RzRiiV0fB2zcuyNQa8nBJTdK+iFv62gDmetch08WWtEqIc5UuOkIen0iep3/WIkWEchELd6Zl9r0WvTSn5E9h1Qx8iT34g7JiqgklwB/VfJ5rq5mfvK4aH6VreiLvj9Xzv2CF48ygef8UaWTfb5s2mADhRc7cSuZKk/YDO80rkGIlEPIaO6HifuU00stOxjM0D309ncrFOcC910vxx8dl0fp2wsYd8Z0r0k7nIe+gx8vQymn/xLoPXHrZykW7ZgdMfQRDYzRbdWhvD87uNyyE8n/v54nA4aXz2U/c09nw9qknIkbwOpdtrdzs3Eoy4KglABmdt4dr0lbvs0Vqa+D+9iAQ74aarYEe90mnZRWNe32QE9CDx42kD6+3h9+dQieBdkVb1BSbd5hbP0kkeQMG8sndPvubQ+2YNL+A1BLAwQUAAIACAA3W+tIle6RfksAAABrAAAAGwAAAHVuaXZlcnNhbC91bml2ZXJzYWwucG5nLnhtbLOxr8jNUShLLSrOzM+zVTLUM1Cyt+PlsikoSi3LTC1XqACKAQUhQEmhEsg1QnDLM1NKMoBCBuZmCMGM1Mz0jBJbJQsDc7igPtBMAFBLAQIAABQAAgAIADZb60gVDq0oZAQAAAcRAAAdAAAAAAAAAAEAAAAAAAAAAAB1bml2ZXJzYWwvY29tbW9uX21lc3NhZ2VzLmxuZ1BLAQIAABQAAgAIADZb60gIfgsjKQMAAIYMAAAnAAAAAAAAAAEAAAAAAJ8EAAB1bml2ZXJzYWwvZmxhc2hfcHVibGlzaGluZ19zZXR0aW5ncy54bWxQSwECAAAUAAIACAA2W+tIvnzWSLkCAABRCgAAIQAAAAAAAAABAAAAAAANCAAAdW5pdmVyc2FsL2ZsYXNoX3NraW5fc2V0dGluZ3MueG1sUEsBAgAAFAACAAgANlvrSCqWD2f+AgAAlwsAACYAAAAAAAAAAQAAAAAABQsAAHVuaXZlcnNhbC9odG1sX3B1Ymxpc2hpbmdfc2V0dGluZ3MueG1sUEsBAgAAFAACAAgANlvrSLSHFAygAQAALgYAAB8AAAAAAAAAAQAAAAAARw4AAHVuaXZlcnNhbC9odG1sX3NraW5fc2V0dGluZ3MuanNQSwECAAAUAAIACAA2W+tIPTwv0cEAAADlAQAAGgAAAAAAAAABAAAAAAAkEAAAdW5pdmVyc2FsL2kxOG5fcHJlc2V0cy54bWxQSwECAAAUAAIACAA2W+tIlBOzImkAAABuAAAAHAAAAAAAAAABAAAAAAAdEQAAdW5pdmVyc2FsL2xvY2FsX3NldHRpbmdzLnhtbFBLAQIAABQAAgAIAESUV0cjtE77+wIAALAIAAAUAAAAAAAAAAEAAAAAAMARAAB1bml2ZXJzYWwvcGxheWVyLnhtbFBLAQIAABQAAgAIADZb60g129mtaAEAAPMCAAApAAAAAAAAAAEAAAAAAO0UAAB1bml2ZXJzYWwvc2tpbl9jdXN0b21pemF0aW9uX3NldHRpbmdzLnhtbFBLAQIAABQAAgAIADdb60jNkXnpoQ4AAPJeAAAXAAAAAAAAAAAAAAAAAJwWAAB1bml2ZXJzYWwvdW5pdmVyc2FsLnBuZ1BLAQIAABQAAgAIADdb60iV7pF+SwAAAGsAAAAbAAAAAAAAAAEAAAAAAHIlAAB1bml2ZXJzYWwvdW5pdmVyc2FsLnBuZy54bWxQSwUGAAAAAAsACwBJAwAA9iUAAAA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导出"/>
</p:tagLst>
</file>

<file path=ppt/theme/theme1.xml><?xml version="1.0" encoding="utf-8"?>
<a:theme xmlns:a="http://schemas.openxmlformats.org/drawingml/2006/main" name="1_默认设计模板">
  <a:themeElements>
    <a:clrScheme name="自定义 45">
      <a:dk1>
        <a:srgbClr val="008FD7"/>
      </a:dk1>
      <a:lt1>
        <a:srgbClr val="00B5ED"/>
      </a:lt1>
      <a:dk2>
        <a:srgbClr val="FFB530"/>
      </a:dk2>
      <a:lt2>
        <a:srgbClr val="FD7B3F"/>
      </a:lt2>
      <a:accent1>
        <a:srgbClr val="595959"/>
      </a:accent1>
      <a:accent2>
        <a:srgbClr val="FFFFFF"/>
      </a:accent2>
      <a:accent3>
        <a:srgbClr val="969696"/>
      </a:accent3>
      <a:accent4>
        <a:srgbClr val="008FD7"/>
      </a:accent4>
      <a:accent5>
        <a:srgbClr val="00B5ED"/>
      </a:accent5>
      <a:accent6>
        <a:srgbClr val="FFB530"/>
      </a:accent6>
      <a:hlink>
        <a:srgbClr val="FD7B3F"/>
      </a:hlink>
      <a:folHlink>
        <a:srgbClr val="484849"/>
      </a:folHlink>
    </a:clrScheme>
    <a:fontScheme name="默认设计模板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3">
        <a:dk1>
          <a:srgbClr val="000000"/>
        </a:dk1>
        <a:lt1>
          <a:srgbClr val="FFFFD9"/>
        </a:lt1>
        <a:dk2>
          <a:srgbClr val="2B2E30"/>
        </a:dk2>
        <a:lt2>
          <a:srgbClr val="777777"/>
        </a:lt2>
        <a:accent1>
          <a:srgbClr val="7FBA00"/>
        </a:accent1>
        <a:accent2>
          <a:srgbClr val="FCDB00"/>
        </a:accent2>
        <a:accent3>
          <a:srgbClr val="FFFFE9"/>
        </a:accent3>
        <a:accent4>
          <a:srgbClr val="000000"/>
        </a:accent4>
        <a:accent5>
          <a:srgbClr val="C0D9AA"/>
        </a:accent5>
        <a:accent6>
          <a:srgbClr val="E4C600"/>
        </a:accent6>
        <a:hlink>
          <a:srgbClr val="21A3D0"/>
        </a:hlink>
        <a:folHlink>
          <a:srgbClr val="DA25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15966</TotalTime>
  <Pages>0</Pages>
  <Words>284</Words>
  <Characters>0</Characters>
  <Application>Microsoft Office PowerPoint</Application>
  <DocSecurity>0</DocSecurity>
  <PresentationFormat>自定义</PresentationFormat>
  <Lines>0</Lines>
  <Paragraphs>76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Lifeline JL</vt:lpstr>
      <vt:lpstr>Meiryo</vt:lpstr>
      <vt:lpstr>仿宋_GB2312</vt:lpstr>
      <vt:lpstr>宋体</vt:lpstr>
      <vt:lpstr>微软雅黑</vt:lpstr>
      <vt:lpstr>Arial</vt:lpstr>
      <vt:lpstr>Calibri</vt:lpstr>
      <vt:lpstr>Segoe UI Light</vt:lpstr>
      <vt:lpstr>Verdana</vt:lpstr>
      <vt:lpstr>Wingdings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导出</dc:title>
  <dc:creator>Administrator</dc:creator>
  <cp:lastModifiedBy>cailin1024@sina.cn</cp:lastModifiedBy>
  <cp:revision>1248</cp:revision>
  <dcterms:created xsi:type="dcterms:W3CDTF">2013-01-25T01:44:32Z</dcterms:created>
  <dcterms:modified xsi:type="dcterms:W3CDTF">2019-01-16T08:05:25Z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2052-9.1.0.4429</vt:lpwstr>
  </property>
</Properties>
</file>